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6"/>
  </p:notesMasterIdLst>
  <p:sldIdLst>
    <p:sldId id="402" r:id="rId5"/>
    <p:sldId id="405" r:id="rId6"/>
    <p:sldId id="396" r:id="rId7"/>
    <p:sldId id="379" r:id="rId8"/>
    <p:sldId id="404" r:id="rId9"/>
    <p:sldId id="400" r:id="rId10"/>
    <p:sldId id="403" r:id="rId11"/>
    <p:sldId id="384" r:id="rId12"/>
    <p:sldId id="368" r:id="rId13"/>
    <p:sldId id="370" r:id="rId14"/>
    <p:sldId id="39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FFFFFF"/>
    <a:srgbClr val="66FFFF"/>
    <a:srgbClr val="CCFF99"/>
    <a:srgbClr val="66FF99"/>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28" autoAdjust="0"/>
    <p:restoredTop sz="94660"/>
  </p:normalViewPr>
  <p:slideViewPr>
    <p:cSldViewPr>
      <p:cViewPr>
        <p:scale>
          <a:sx n="100" d="100"/>
          <a:sy n="100" d="100"/>
        </p:scale>
        <p:origin x="450" y="-6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3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239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D4FCE92-537D-4774-9DCC-A1BF1DF156A2}" type="slidenum">
              <a:rPr lang="ar-SA"/>
              <a:pPr>
                <a:defRPr/>
              </a:pPr>
              <a:t>‹#›</a:t>
            </a:fld>
            <a:endParaRPr lang="en-US"/>
          </a:p>
        </p:txBody>
      </p:sp>
    </p:spTree>
    <p:extLst>
      <p:ext uri="{BB962C8B-B14F-4D97-AF65-F5344CB8AC3E}">
        <p14:creationId xmlns:p14="http://schemas.microsoft.com/office/powerpoint/2010/main" val="34025123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12ABDB69-4F57-414A-BC77-644E60E2A440}" type="slidenum">
              <a:rPr lang="ar-SA"/>
              <a:pPr/>
              <a:t>4</a:t>
            </a:fld>
            <a:endParaRPr lang="en-US"/>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ar-IQ"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12ABDB69-4F57-414A-BC77-644E60E2A440}" type="slidenum">
              <a:rPr lang="ar-SA"/>
              <a:pPr/>
              <a:t>8</a:t>
            </a:fld>
            <a:endParaRPr lang="en-US"/>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ar-IQ"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12ABDB69-4F57-414A-BC77-644E60E2A440}" type="slidenum">
              <a:rPr lang="ar-SA"/>
              <a:pPr/>
              <a:t>9</a:t>
            </a:fld>
            <a:endParaRPr lang="en-US"/>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ar-IQ"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12ABDB69-4F57-414A-BC77-644E60E2A440}" type="slidenum">
              <a:rPr lang="ar-SA"/>
              <a:pPr/>
              <a:t>10</a:t>
            </a:fld>
            <a:endParaRPr lang="en-US"/>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ar-IQ"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12ABDB69-4F57-414A-BC77-644E60E2A440}" type="slidenum">
              <a:rPr lang="ar-SA"/>
              <a:pPr/>
              <a:t>11</a:t>
            </a:fld>
            <a:endParaRPr lang="en-US"/>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ar-IQ"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BC01FC20-1E68-40AD-A7F0-354D1A8C4C10}" type="slidenum">
              <a:rPr lang="ar-SA" smtClean="0"/>
              <a:pPr>
                <a:defRPr/>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2272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66A5340-2C0B-488F-ADF9-08D687C7F102}" type="slidenum">
              <a:rPr lang="ar-SA" smtClean="0"/>
              <a:pPr>
                <a:defRPr/>
              </a:pPr>
              <a:t>‹#›</a:t>
            </a:fld>
            <a:endParaRPr lang="en-US"/>
          </a:p>
        </p:txBody>
      </p:sp>
    </p:spTree>
    <p:extLst>
      <p:ext uri="{BB962C8B-B14F-4D97-AF65-F5344CB8AC3E}">
        <p14:creationId xmlns:p14="http://schemas.microsoft.com/office/powerpoint/2010/main" val="604030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6A5340-2C0B-488F-ADF9-08D687C7F102}" type="slidenum">
              <a:rPr lang="ar-SA" smtClean="0"/>
              <a:pPr>
                <a:defRPr/>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4575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6A5340-2C0B-488F-ADF9-08D687C7F102}" type="slidenum">
              <a:rPr lang="ar-SA" smtClean="0"/>
              <a:pPr>
                <a:defRPr/>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1417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6A5340-2C0B-488F-ADF9-08D687C7F102}" type="slidenum">
              <a:rPr lang="ar-SA" smtClean="0"/>
              <a:pPr>
                <a:defRPr/>
              </a:pPr>
              <a:t>‹#›</a:t>
            </a:fld>
            <a:endParaRPr lang="en-US"/>
          </a:p>
        </p:txBody>
      </p:sp>
    </p:spTree>
    <p:extLst>
      <p:ext uri="{BB962C8B-B14F-4D97-AF65-F5344CB8AC3E}">
        <p14:creationId xmlns:p14="http://schemas.microsoft.com/office/powerpoint/2010/main" val="4231674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6A5340-2C0B-488F-ADF9-08D687C7F102}" type="slidenum">
              <a:rPr lang="ar-SA" smtClean="0"/>
              <a:pPr>
                <a:defRPr/>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724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6A5340-2C0B-488F-ADF9-08D687C7F102}" type="slidenum">
              <a:rPr lang="ar-SA" smtClean="0"/>
              <a:pPr>
                <a:defRPr/>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1616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FAB65D-AF33-43A5-ABB2-DD85C3778C66}" type="slidenum">
              <a:rPr lang="ar-SA" smtClean="0"/>
              <a:pPr>
                <a:defRPr/>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120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19BD9F-A7D7-4552-BDFB-EC890F5D0EFF}" type="slidenum">
              <a:rPr lang="ar-SA" smtClean="0"/>
              <a:pPr>
                <a:defRPr/>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9978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22F34BE-AE41-452A-B371-13CC8DE89591}" type="slidenum">
              <a:rPr lang="ar-SA" smtClean="0"/>
              <a:pPr>
                <a:defRPr/>
              </a:pPr>
              <a:t>‹#›</a:t>
            </a:fld>
            <a:endParaRPr lang="en-US"/>
          </a:p>
        </p:txBody>
      </p:sp>
    </p:spTree>
    <p:extLst>
      <p:ext uri="{BB962C8B-B14F-4D97-AF65-F5344CB8AC3E}">
        <p14:creationId xmlns:p14="http://schemas.microsoft.com/office/powerpoint/2010/main" val="2215049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13C6359-E9DC-4463-99B1-7619E6FF46B4}" type="slidenum">
              <a:rPr lang="ar-SA" smtClean="0"/>
              <a:pPr>
                <a:defRPr/>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171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1EF5E4D-1DAF-4DE8-8029-4D8EFC42651E}" type="slidenum">
              <a:rPr lang="ar-SA" smtClean="0"/>
              <a:pPr>
                <a:defRPr/>
              </a:pPr>
              <a:t>‹#›</a:t>
            </a:fld>
            <a:endParaRPr lang="en-US"/>
          </a:p>
        </p:txBody>
      </p:sp>
    </p:spTree>
    <p:extLst>
      <p:ext uri="{BB962C8B-B14F-4D97-AF65-F5344CB8AC3E}">
        <p14:creationId xmlns:p14="http://schemas.microsoft.com/office/powerpoint/2010/main" val="175112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8E036E1-7019-4A5B-A7E1-0816519CB8CF}" type="slidenum">
              <a:rPr lang="ar-SA" smtClean="0"/>
              <a:pPr>
                <a:defRPr/>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9617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62392DE-5C28-4C5E-95FD-C75B54B8B724}" type="slidenum">
              <a:rPr lang="ar-SA" smtClean="0"/>
              <a:pPr>
                <a:defRPr/>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9087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BA64E6-F0FD-41B9-9F3A-2A76D8F93D97}" type="slidenum">
              <a:rPr lang="ar-SA" smtClean="0"/>
              <a:pPr>
                <a:defRPr/>
              </a:pPr>
              <a:t>‹#›</a:t>
            </a:fld>
            <a:endParaRPr lang="en-US"/>
          </a:p>
        </p:txBody>
      </p:sp>
    </p:spTree>
    <p:extLst>
      <p:ext uri="{BB962C8B-B14F-4D97-AF65-F5344CB8AC3E}">
        <p14:creationId xmlns:p14="http://schemas.microsoft.com/office/powerpoint/2010/main" val="809440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6DEA20-26C6-4E15-A45F-9D1BF35A5B18}" type="slidenum">
              <a:rPr lang="ar-SA" smtClean="0"/>
              <a:pPr>
                <a:defRPr/>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11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067F354-DDE7-4983-BD0D-B76445A16BC6}" type="slidenum">
              <a:rPr lang="ar-SA" smtClean="0"/>
              <a:pPr>
                <a:defRPr/>
              </a:pPr>
              <a:t>‹#›</a:t>
            </a:fld>
            <a:endParaRPr lang="en-US"/>
          </a:p>
        </p:txBody>
      </p:sp>
    </p:spTree>
    <p:extLst>
      <p:ext uri="{BB962C8B-B14F-4D97-AF65-F5344CB8AC3E}">
        <p14:creationId xmlns:p14="http://schemas.microsoft.com/office/powerpoint/2010/main" val="264072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C66A5340-2C0B-488F-ADF9-08D687C7F102}" type="slidenum">
              <a:rPr lang="ar-SA" smtClean="0"/>
              <a:pPr>
                <a:defRPr/>
              </a:pPr>
              <a:t>‹#›</a:t>
            </a:fld>
            <a:endParaRPr lang="en-US"/>
          </a:p>
        </p:txBody>
      </p:sp>
    </p:spTree>
    <p:extLst>
      <p:ext uri="{BB962C8B-B14F-4D97-AF65-F5344CB8AC3E}">
        <p14:creationId xmlns:p14="http://schemas.microsoft.com/office/powerpoint/2010/main" val="32651312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1"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encyclopedia.com/science/dictionaries-thesauruses-pictures-and-press-releases/rippability" TargetMode="External"/><Relationship Id="rId2" Type="http://schemas.openxmlformats.org/officeDocument/2006/relationships/hyperlink" Target="https://www.encyclopedia.com/science-and-technology/technology/technology-terms-and-concepts/civil-engineerin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81000" y="1828800"/>
            <a:ext cx="8077200" cy="3477875"/>
          </a:xfrm>
          <a:prstGeom prst="rect">
            <a:avLst/>
          </a:prstGeom>
        </p:spPr>
        <p:txBody>
          <a:bodyPr wrap="square">
            <a:spAutoFit/>
          </a:bodyPr>
          <a:lstStyle/>
          <a:p>
            <a:pPr algn="ctr">
              <a:lnSpc>
                <a:spcPct val="200000"/>
              </a:lnSpc>
            </a:pPr>
            <a:r>
              <a:rPr lang="en-US" sz="4400" b="1" dirty="0"/>
              <a:t>Engineering </a:t>
            </a:r>
            <a:r>
              <a:rPr lang="en-US" sz="4400" b="1" dirty="0" smtClean="0"/>
              <a:t>Geophysics Course  </a:t>
            </a:r>
          </a:p>
          <a:p>
            <a:pPr algn="ctr"/>
            <a:endParaRPr lang="en-US" sz="4400" b="1" dirty="0" smtClean="0"/>
          </a:p>
          <a:p>
            <a:pPr algn="ctr"/>
            <a:r>
              <a:rPr lang="en-US" sz="4400" b="1" dirty="0" smtClean="0"/>
              <a:t>(G312)</a:t>
            </a:r>
            <a:endParaRPr lang="en-US" sz="4400" b="1" dirty="0"/>
          </a:p>
          <a:p>
            <a:pPr algn="ctr"/>
            <a:endParaRPr lang="en-US" sz="4400" b="1" dirty="0"/>
          </a:p>
        </p:txBody>
      </p:sp>
    </p:spTree>
    <p:extLst>
      <p:ext uri="{BB962C8B-B14F-4D97-AF65-F5344CB8AC3E}">
        <p14:creationId xmlns:p14="http://schemas.microsoft.com/office/powerpoint/2010/main" val="3345782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192974"/>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2860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000" y="954974"/>
            <a:ext cx="981075" cy="352425"/>
          </a:xfrm>
          <a:prstGeom prst="rect">
            <a:avLst/>
          </a:prstGeom>
          <a:noFill/>
        </p:spPr>
      </p:pic>
      <p:sp>
        <p:nvSpPr>
          <p:cNvPr id="2053" name="Rectangle 5"/>
          <p:cNvSpPr>
            <a:spLocks noChangeArrowheads="1"/>
          </p:cNvSpPr>
          <p:nvPr/>
        </p:nvSpPr>
        <p:spPr bwMode="auto">
          <a:xfrm>
            <a:off x="0" y="1447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28600" algn="l" defTabSz="914400" rtl="1" eaLnBrk="1" fontAlgn="base" latinLnBrk="0" hangingPunct="1">
              <a:lnSpc>
                <a:spcPct val="100000"/>
              </a:lnSpc>
              <a:spcBef>
                <a:spcPct val="0"/>
              </a:spcBef>
              <a:spcAft>
                <a:spcPct val="0"/>
              </a:spcAft>
              <a:buClrTx/>
              <a:buSzTx/>
              <a:buFontTx/>
              <a:buNone/>
              <a:tabLst>
                <a:tab pos="2124075" algn="l"/>
              </a:tabLst>
            </a:pPr>
            <a:r>
              <a:rPr kumimoji="0" lang="en-US" sz="2000" b="0" i="0" u="none" strike="noStrike" cap="none" normalizeH="0" baseline="0" smtClean="0">
                <a:ln>
                  <a:noFill/>
                </a:ln>
                <a:solidFill>
                  <a:srgbClr val="FFFFFF"/>
                </a:solidFill>
                <a:effectLst/>
                <a:latin typeface="Arial" pitchFamily="34" charset="0"/>
                <a:ea typeface="Times New Roman" pitchFamily="18" charset="0"/>
                <a:cs typeface="Arial" pitchFamily="34" charset="0"/>
              </a:rPr>
              <a:t> </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tab pos="2124075"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p:nvPr/>
        </p:nvSpPr>
        <p:spPr>
          <a:xfrm>
            <a:off x="1447799" y="1367387"/>
            <a:ext cx="6110145" cy="2215991"/>
          </a:xfrm>
          <a:prstGeom prst="rect">
            <a:avLst/>
          </a:prstGeom>
        </p:spPr>
        <p:txBody>
          <a:bodyPr wrap="square">
            <a:spAutoFit/>
          </a:bodyPr>
          <a:lstStyle/>
          <a:p>
            <a:r>
              <a:rPr lang="en-US" sz="2400" b="1" dirty="0" smtClean="0"/>
              <a:t>     A series of seismic receivers, geophones (right) are laid out along the survey line at regular intervals and receive the reflected wave energy.  </a:t>
            </a:r>
          </a:p>
          <a:p>
            <a:endParaRPr lang="en-US" b="1" dirty="0" smtClean="0">
              <a:solidFill>
                <a:srgbClr val="FFFF00"/>
              </a:solidFill>
            </a:endParaRPr>
          </a:p>
          <a:p>
            <a:r>
              <a:rPr lang="en-US" b="1" dirty="0" smtClean="0">
                <a:solidFill>
                  <a:srgbClr val="FFFF00"/>
                </a:solidFill>
              </a:rPr>
              <a:t>   </a:t>
            </a:r>
            <a:r>
              <a:rPr lang="en-US" sz="2400" b="1" u="sng" dirty="0" smtClean="0"/>
              <a:t>Seismic Refraction Data Acquisition</a:t>
            </a:r>
            <a:r>
              <a:rPr lang="en-US" sz="2400" b="1" dirty="0" smtClean="0"/>
              <a:t>: </a:t>
            </a:r>
            <a:endParaRPr lang="ar-IQ" sz="2400" dirty="0"/>
          </a:p>
        </p:txBody>
      </p:sp>
      <p:pic>
        <p:nvPicPr>
          <p:cNvPr id="16" name="Picture 3" descr="webfoto7"/>
          <p:cNvPicPr>
            <a:picLocks noChangeAspect="1" noChangeArrowheads="1"/>
          </p:cNvPicPr>
          <p:nvPr/>
        </p:nvPicPr>
        <p:blipFill>
          <a:blip r:embed="rId4" cstate="print"/>
          <a:srcRect/>
          <a:stretch>
            <a:fillRect/>
          </a:stretch>
        </p:blipFill>
        <p:spPr bwMode="auto">
          <a:xfrm>
            <a:off x="330919" y="3771648"/>
            <a:ext cx="5586561" cy="3071914"/>
          </a:xfrm>
          <a:prstGeom prst="rect">
            <a:avLst/>
          </a:prstGeom>
          <a:noFill/>
          <a:ln w="12700">
            <a:solidFill>
              <a:schemeClr val="tx1"/>
            </a:solidFill>
            <a:miter lim="800000"/>
            <a:headEnd/>
            <a:tailEnd/>
          </a:ln>
        </p:spPr>
      </p:pic>
      <p:pic>
        <p:nvPicPr>
          <p:cNvPr id="17" name="Picture 6"/>
          <p:cNvPicPr>
            <a:picLocks noChangeAspect="1" noChangeArrowheads="1"/>
          </p:cNvPicPr>
          <p:nvPr/>
        </p:nvPicPr>
        <p:blipFill>
          <a:blip r:embed="rId5" cstate="print"/>
          <a:srcRect l="20625" t="65765" r="68245" b="27176"/>
          <a:stretch>
            <a:fillRect/>
          </a:stretch>
        </p:blipFill>
        <p:spPr bwMode="auto">
          <a:xfrm>
            <a:off x="922111" y="271635"/>
            <a:ext cx="1641928" cy="683339"/>
          </a:xfrm>
          <a:prstGeom prst="rect">
            <a:avLst/>
          </a:prstGeom>
          <a:noFill/>
          <a:ln w="12700">
            <a:solidFill>
              <a:schemeClr val="bg1"/>
            </a:solidFill>
            <a:miter lim="800000"/>
            <a:headEnd/>
            <a:tailEnd/>
          </a:ln>
          <a:effectLst/>
        </p:spPr>
      </p:pic>
      <p:pic>
        <p:nvPicPr>
          <p:cNvPr id="19" name="Picture 6"/>
          <p:cNvPicPr>
            <a:picLocks noChangeAspect="1" noChangeArrowheads="1"/>
          </p:cNvPicPr>
          <p:nvPr/>
        </p:nvPicPr>
        <p:blipFill>
          <a:blip r:embed="rId5" cstate="print"/>
          <a:srcRect l="31654" t="72824" r="59522" b="21000"/>
          <a:stretch>
            <a:fillRect/>
          </a:stretch>
        </p:blipFill>
        <p:spPr bwMode="auto">
          <a:xfrm>
            <a:off x="5917480" y="271635"/>
            <a:ext cx="1393371" cy="609600"/>
          </a:xfrm>
          <a:prstGeom prst="rect">
            <a:avLst/>
          </a:prstGeom>
          <a:noFill/>
          <a:ln w="12700">
            <a:solidFill>
              <a:schemeClr val="bg1"/>
            </a:solidFill>
            <a:miter lim="800000"/>
            <a:headEnd/>
            <a:tailEnd/>
          </a:ln>
          <a:effectLst/>
        </p:spPr>
      </p:pic>
      <p:pic>
        <p:nvPicPr>
          <p:cNvPr id="21" name="Picture 6"/>
          <p:cNvPicPr>
            <a:picLocks noChangeAspect="1" noChangeArrowheads="1"/>
          </p:cNvPicPr>
          <p:nvPr/>
        </p:nvPicPr>
        <p:blipFill>
          <a:blip r:embed="rId5" cstate="print"/>
          <a:srcRect l="44338" t="67529" r="38750" b="24530"/>
          <a:stretch>
            <a:fillRect/>
          </a:stretch>
        </p:blipFill>
        <p:spPr bwMode="auto">
          <a:xfrm>
            <a:off x="2891089" y="224387"/>
            <a:ext cx="2856089" cy="838200"/>
          </a:xfrm>
          <a:prstGeom prst="rect">
            <a:avLst/>
          </a:prstGeom>
          <a:noFill/>
          <a:ln w="12700">
            <a:solidFill>
              <a:schemeClr val="bg1"/>
            </a:solidFill>
            <a:miter lim="800000"/>
            <a:headEnd/>
            <a:tailEnd/>
          </a:ln>
          <a:effectLst/>
        </p:spPr>
      </p:pic>
      <p:pic>
        <p:nvPicPr>
          <p:cNvPr id="2" name="Picture 2"/>
          <p:cNvPicPr>
            <a:picLocks noChangeAspect="1" noChangeArrowheads="1"/>
          </p:cNvPicPr>
          <p:nvPr/>
        </p:nvPicPr>
        <p:blipFill>
          <a:blip r:embed="rId6" cstate="print"/>
          <a:srcRect l="36934" t="28447" r="40337" b="24141"/>
          <a:stretch>
            <a:fillRect/>
          </a:stretch>
        </p:blipFill>
        <p:spPr bwMode="auto">
          <a:xfrm>
            <a:off x="6074228" y="3771648"/>
            <a:ext cx="2155371" cy="3086353"/>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52400"/>
            <a:ext cx="8991600" cy="5955541"/>
          </a:xfrm>
          <a:prstGeom prst="rect">
            <a:avLst/>
          </a:prstGeom>
        </p:spPr>
        <p:txBody>
          <a:bodyPr wrap="square">
            <a:spAutoFit/>
          </a:bodyPr>
          <a:lstStyle/>
          <a:p>
            <a:pPr>
              <a:lnSpc>
                <a:spcPct val="150000"/>
              </a:lnSpc>
            </a:pPr>
            <a:r>
              <a:rPr lang="en-US" sz="2800" b="1" u="sng" dirty="0" smtClean="0">
                <a:solidFill>
                  <a:srgbClr val="C00000"/>
                </a:solidFill>
              </a:rPr>
              <a:t>Advantages:</a:t>
            </a:r>
          </a:p>
          <a:p>
            <a:pPr marL="342900" indent="-342900" algn="just">
              <a:lnSpc>
                <a:spcPct val="150000"/>
              </a:lnSpc>
              <a:buFont typeface="+mj-lt"/>
              <a:buAutoNum type="arabicPeriod"/>
            </a:pPr>
            <a:r>
              <a:rPr lang="en-US" sz="2000" b="1" dirty="0" smtClean="0"/>
              <a:t>Provides data to depths of 100 feet or more.</a:t>
            </a:r>
          </a:p>
          <a:p>
            <a:pPr marL="342900" indent="-342900" algn="just">
              <a:lnSpc>
                <a:spcPct val="150000"/>
              </a:lnSpc>
              <a:buFont typeface="+mj-lt"/>
              <a:buAutoNum type="arabicPeriod"/>
            </a:pPr>
            <a:r>
              <a:rPr lang="en-US" sz="2000" b="1" dirty="0" smtClean="0"/>
              <a:t>Resolves up to 2 or 3 layers.</a:t>
            </a:r>
          </a:p>
          <a:p>
            <a:pPr marL="342900" indent="-342900" algn="just">
              <a:lnSpc>
                <a:spcPct val="150000"/>
              </a:lnSpc>
              <a:buFont typeface="+mj-lt"/>
              <a:buAutoNum type="arabicPeriod"/>
            </a:pPr>
            <a:r>
              <a:rPr lang="en-US" sz="2000" b="1" dirty="0" smtClean="0"/>
              <a:t>Provides a 2D cross-section of P-wave velocity.</a:t>
            </a:r>
          </a:p>
          <a:p>
            <a:pPr marL="342900" indent="-342900" algn="just">
              <a:lnSpc>
                <a:spcPct val="150000"/>
              </a:lnSpc>
              <a:buFont typeface="+mj-lt"/>
              <a:buAutoNum type="arabicPeriod"/>
            </a:pPr>
            <a:r>
              <a:rPr lang="en-US" sz="2000" b="1" dirty="0" smtClean="0"/>
              <a:t>The source of seismic energy can be as simple as 8-pound sledgehammer.</a:t>
            </a:r>
          </a:p>
          <a:p>
            <a:pPr>
              <a:lnSpc>
                <a:spcPct val="150000"/>
              </a:lnSpc>
            </a:pPr>
            <a:r>
              <a:rPr lang="en-US" sz="2800" b="1" u="sng" dirty="0" smtClean="0">
                <a:solidFill>
                  <a:srgbClr val="C00000"/>
                </a:solidFill>
              </a:rPr>
              <a:t>Limitations:</a:t>
            </a:r>
          </a:p>
          <a:p>
            <a:pPr marL="342900" indent="-342900" algn="just">
              <a:lnSpc>
                <a:spcPct val="150000"/>
              </a:lnSpc>
              <a:buFont typeface="+mj-lt"/>
              <a:buAutoNum type="arabicPeriod"/>
            </a:pPr>
            <a:r>
              <a:rPr lang="en-US" sz="2000" b="1" dirty="0" smtClean="0"/>
              <a:t>The survey line length may be 4 to 5 times the   desired depth of investigation;</a:t>
            </a:r>
          </a:p>
          <a:p>
            <a:pPr marL="342900" indent="-342900" algn="just">
              <a:lnSpc>
                <a:spcPct val="150000"/>
              </a:lnSpc>
              <a:buFont typeface="+mj-lt"/>
              <a:buAutoNum type="arabicPeriod"/>
            </a:pPr>
            <a:r>
              <a:rPr lang="en-US" sz="2000" b="1" dirty="0" smtClean="0"/>
              <a:t>Sensitive to acoustic noise and vibrations.</a:t>
            </a:r>
          </a:p>
          <a:p>
            <a:pPr marL="342900" indent="-342900" algn="just">
              <a:lnSpc>
                <a:spcPct val="150000"/>
              </a:lnSpc>
              <a:buFont typeface="+mj-lt"/>
              <a:buAutoNum type="arabicPeriod"/>
            </a:pPr>
            <a:r>
              <a:rPr lang="en-US" sz="2000" b="1" dirty="0" smtClean="0"/>
              <a:t>Seismic velocity of layers must increase with depth (will not resolve low velocity layers below high velocity layers).</a:t>
            </a:r>
          </a:p>
          <a:p>
            <a:pPr marL="342900" indent="-342900" algn="just">
              <a:lnSpc>
                <a:spcPct val="150000"/>
              </a:lnSpc>
              <a:buFont typeface="+mj-lt"/>
              <a:buAutoNum type="arabicPeriod"/>
            </a:pPr>
            <a:r>
              <a:rPr lang="en-US" sz="2000" b="1" dirty="0" smtClean="0"/>
              <a:t>Will not detect </a:t>
            </a:r>
            <a:r>
              <a:rPr lang="en-US" sz="2000" b="1" smtClean="0"/>
              <a:t>thin layers.</a:t>
            </a:r>
            <a:endParaRPr lang="en-US" sz="2000" b="1" dirty="0" smtClean="0"/>
          </a:p>
          <a:p>
            <a:pPr marL="342900" indent="-342900" algn="just">
              <a:lnSpc>
                <a:spcPct val="150000"/>
              </a:lnSpc>
              <a:buFont typeface="+mj-lt"/>
              <a:buAutoNum type="arabicPeriod"/>
            </a:pPr>
            <a:r>
              <a:rPr lang="en-US" sz="2000" b="1" dirty="0" smtClean="0"/>
              <a:t>Deep measurements may require explosives as an energy source.</a:t>
            </a:r>
            <a:endParaRPr lang="ar-IQ"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1"/>
            <a:ext cx="7772400" cy="1676399"/>
          </a:xfrm>
        </p:spPr>
        <p:txBody>
          <a:bodyPr/>
          <a:lstStyle/>
          <a:p>
            <a:r>
              <a:rPr lang="en-GB" sz="2000" dirty="0" smtClean="0">
                <a:solidFill>
                  <a:srgbClr val="555555"/>
                </a:solidFill>
                <a:latin typeface="Open Sans"/>
              </a:rPr>
              <a:t>.</a:t>
            </a:r>
            <a:endParaRPr lang="ar-IQ" sz="2000" dirty="0"/>
          </a:p>
        </p:txBody>
      </p:sp>
      <p:sp>
        <p:nvSpPr>
          <p:cNvPr id="3" name="Text Placeholder 2"/>
          <p:cNvSpPr>
            <a:spLocks noGrp="1"/>
          </p:cNvSpPr>
          <p:nvPr>
            <p:ph type="body" idx="1"/>
          </p:nvPr>
        </p:nvSpPr>
        <p:spPr>
          <a:xfrm>
            <a:off x="-685800" y="762000"/>
            <a:ext cx="6595534" cy="1090015"/>
          </a:xfrm>
        </p:spPr>
        <p:txBody>
          <a:bodyPr>
            <a:normAutofit/>
          </a:bodyPr>
          <a:lstStyle/>
          <a:p>
            <a:r>
              <a:rPr lang="en-US" sz="3200" b="1" dirty="0" smtClean="0">
                <a:latin typeface="Times New Roman" panose="02020603050405020304" pitchFamily="18" charset="0"/>
                <a:cs typeface="Times New Roman" panose="02020603050405020304" pitchFamily="18" charset="0"/>
              </a:rPr>
              <a:t>INTRODUCTION:</a:t>
            </a:r>
            <a:endParaRPr lang="ar-IQ" sz="3200" b="1" dirty="0">
              <a:latin typeface="Times New Roman" panose="02020603050405020304" pitchFamily="18" charset="0"/>
              <a:cs typeface="Times New Roman" panose="02020603050405020304" pitchFamily="18" charset="0"/>
            </a:endParaRPr>
          </a:p>
        </p:txBody>
      </p:sp>
      <p:sp>
        <p:nvSpPr>
          <p:cNvPr id="4" name="Rectangle 3"/>
          <p:cNvSpPr/>
          <p:nvPr/>
        </p:nvSpPr>
        <p:spPr>
          <a:xfrm>
            <a:off x="533400" y="1443841"/>
            <a:ext cx="7924800" cy="4154984"/>
          </a:xfrm>
          <a:prstGeom prst="rect">
            <a:avLst/>
          </a:prstGeom>
        </p:spPr>
        <p:txBody>
          <a:bodyPr wrap="square">
            <a:spAutoFit/>
          </a:bodyPr>
          <a:lstStyle/>
          <a:p>
            <a:r>
              <a:rPr lang="en-GB" sz="2400" b="1" i="1" dirty="0">
                <a:solidFill>
                  <a:srgbClr val="C00000"/>
                </a:solidFill>
                <a:latin typeface="&amp;quot"/>
              </a:rPr>
              <a:t>engineering geophysics</a:t>
            </a:r>
            <a:r>
              <a:rPr lang="en-GB" sz="2400" i="1" dirty="0">
                <a:solidFill>
                  <a:srgbClr val="C00000"/>
                </a:solidFill>
                <a:latin typeface="noto serif jp"/>
              </a:rPr>
              <a:t> </a:t>
            </a:r>
            <a:r>
              <a:rPr lang="en-GB" sz="2400" dirty="0" smtClean="0">
                <a:solidFill>
                  <a:srgbClr val="575757"/>
                </a:solidFill>
                <a:latin typeface="noto serif jp"/>
              </a:rPr>
              <a:t>can be defined as one of the </a:t>
            </a:r>
            <a:r>
              <a:rPr lang="en-GB" sz="2400" dirty="0">
                <a:solidFill>
                  <a:srgbClr val="575757"/>
                </a:solidFill>
                <a:latin typeface="noto serif jp"/>
              </a:rPr>
              <a:t>application of geophysical survey techniques to site investigations for </a:t>
            </a:r>
            <a:r>
              <a:rPr lang="en-GB" sz="2400" dirty="0">
                <a:solidFill>
                  <a:srgbClr val="0000FF"/>
                </a:solidFill>
                <a:latin typeface="&amp;quot"/>
                <a:hlinkClick r:id="rId2"/>
              </a:rPr>
              <a:t>civil engineering</a:t>
            </a:r>
            <a:r>
              <a:rPr lang="en-GB" sz="2400" dirty="0">
                <a:solidFill>
                  <a:srgbClr val="0000FF"/>
                </a:solidFill>
                <a:latin typeface="noto serif jp"/>
              </a:rPr>
              <a:t> </a:t>
            </a:r>
            <a:r>
              <a:rPr lang="en-GB" sz="2400" dirty="0">
                <a:solidFill>
                  <a:srgbClr val="575757"/>
                </a:solidFill>
                <a:latin typeface="noto serif jp"/>
              </a:rPr>
              <a:t>purposes. Common investigations include: finding the depth to bedrock for foundation studies; determining the </a:t>
            </a:r>
            <a:r>
              <a:rPr lang="en-GB" sz="2400" dirty="0" err="1">
                <a:solidFill>
                  <a:srgbClr val="00529B"/>
                </a:solidFill>
                <a:latin typeface="&amp;quot"/>
                <a:hlinkClick r:id="rId3"/>
              </a:rPr>
              <a:t>rippability</a:t>
            </a:r>
            <a:r>
              <a:rPr lang="en-GB" sz="2400" dirty="0">
                <a:solidFill>
                  <a:srgbClr val="575757"/>
                </a:solidFill>
                <a:latin typeface="noto serif jp"/>
              </a:rPr>
              <a:t> of material for excavations; measuring the degree of fracturing of rock; the detection of underground fissures, cavities, and mine-shafts; the location of pipes; and, in a marine environment, the determination of the strength of sediment infill and the detection of dangerous near-surface gas pockets before drilling with a jack-up rig.</a:t>
            </a:r>
            <a:endParaRPr lang="ar-IQ" sz="2400" dirty="0"/>
          </a:p>
        </p:txBody>
      </p:sp>
    </p:spTree>
    <p:extLst>
      <p:ext uri="{BB962C8B-B14F-4D97-AF65-F5344CB8AC3E}">
        <p14:creationId xmlns:p14="http://schemas.microsoft.com/office/powerpoint/2010/main" val="2979677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40274" y="2355648"/>
            <a:ext cx="5137945" cy="1938992"/>
          </a:xfrm>
          <a:prstGeom prst="rect">
            <a:avLst/>
          </a:prstGeom>
        </p:spPr>
        <p:txBody>
          <a:bodyPr wrap="none">
            <a:spAutoFit/>
          </a:bodyPr>
          <a:lstStyle/>
          <a:p>
            <a:pPr algn="ctr"/>
            <a:r>
              <a:rPr lang="en-US" sz="4400" b="1" dirty="0"/>
              <a:t>Refraction </a:t>
            </a:r>
            <a:r>
              <a:rPr lang="en-US" sz="4400" b="1" dirty="0" smtClean="0"/>
              <a:t>Method</a:t>
            </a:r>
          </a:p>
          <a:p>
            <a:pPr algn="ctr"/>
            <a:r>
              <a:rPr lang="en-US" sz="4400" b="1" dirty="0" smtClean="0"/>
              <a:t>Lecture 1</a:t>
            </a:r>
          </a:p>
          <a:p>
            <a:pPr algn="ctr"/>
            <a:endParaRPr lang="en-US" sz="3200" dirty="0"/>
          </a:p>
        </p:txBody>
      </p:sp>
    </p:spTree>
    <p:extLst>
      <p:ext uri="{BB962C8B-B14F-4D97-AF65-F5344CB8AC3E}">
        <p14:creationId xmlns:p14="http://schemas.microsoft.com/office/powerpoint/2010/main" val="1899364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04800" y="339436"/>
            <a:ext cx="8765344" cy="6236732"/>
            <a:chOff x="304800" y="381000"/>
            <a:chExt cx="8765344" cy="6236732"/>
          </a:xfrm>
        </p:grpSpPr>
        <p:sp>
          <p:nvSpPr>
            <p:cNvPr id="6" name="Rectangle 5"/>
            <p:cNvSpPr/>
            <p:nvPr/>
          </p:nvSpPr>
          <p:spPr>
            <a:xfrm>
              <a:off x="381000" y="457200"/>
              <a:ext cx="8534400" cy="369332"/>
            </a:xfrm>
            <a:prstGeom prst="rect">
              <a:avLst/>
            </a:prstGeom>
          </p:spPr>
          <p:txBody>
            <a:bodyPr wrap="square">
              <a:spAutoFit/>
            </a:bodyPr>
            <a:lstStyle/>
            <a:p>
              <a:pPr algn="just"/>
              <a:r>
                <a:rPr lang="en-US" dirty="0" smtClean="0"/>
                <a:t>      </a:t>
              </a:r>
            </a:p>
          </p:txBody>
        </p:sp>
        <p:sp>
          <p:nvSpPr>
            <p:cNvPr id="10" name="Rectangle 9"/>
            <p:cNvSpPr/>
            <p:nvPr/>
          </p:nvSpPr>
          <p:spPr>
            <a:xfrm>
              <a:off x="381000" y="537865"/>
              <a:ext cx="8534400" cy="369332"/>
            </a:xfrm>
            <a:prstGeom prst="rect">
              <a:avLst/>
            </a:prstGeom>
          </p:spPr>
          <p:txBody>
            <a:bodyPr wrap="square">
              <a:spAutoFit/>
            </a:bodyPr>
            <a:lstStyle/>
            <a:p>
              <a:pPr algn="just"/>
              <a:r>
                <a:rPr lang="en-US" dirty="0" smtClean="0"/>
                <a:t>      </a:t>
              </a:r>
            </a:p>
          </p:txBody>
        </p:sp>
        <p:pic>
          <p:nvPicPr>
            <p:cNvPr id="11" name="Picture 10" descr="DSC00074.JPG"/>
            <p:cNvPicPr/>
            <p:nvPr/>
          </p:nvPicPr>
          <p:blipFill>
            <a:blip r:embed="rId3" cstate="print"/>
            <a:srcRect l="43137" t="62410" r="37972" b="12268"/>
            <a:stretch>
              <a:fillRect/>
            </a:stretch>
          </p:blipFill>
          <p:spPr>
            <a:xfrm>
              <a:off x="2590800" y="1295400"/>
              <a:ext cx="2743200" cy="2286000"/>
            </a:xfrm>
            <a:prstGeom prst="rect">
              <a:avLst/>
            </a:prstGeom>
            <a:ln w="12700">
              <a:solidFill>
                <a:schemeClr val="tx1"/>
              </a:solidFill>
            </a:ln>
          </p:spPr>
        </p:pic>
        <p:pic>
          <p:nvPicPr>
            <p:cNvPr id="12" name="Picture 11" descr="geo-element"/>
            <p:cNvPicPr/>
            <p:nvPr/>
          </p:nvPicPr>
          <p:blipFill>
            <a:blip r:embed="rId4" cstate="print"/>
            <a:srcRect l="30698" t="2879" r="2075" b="4628"/>
            <a:stretch>
              <a:fillRect/>
            </a:stretch>
          </p:blipFill>
          <p:spPr bwMode="auto">
            <a:xfrm>
              <a:off x="5501319" y="1413164"/>
              <a:ext cx="3568825" cy="4063561"/>
            </a:xfrm>
            <a:prstGeom prst="rect">
              <a:avLst/>
            </a:prstGeom>
            <a:noFill/>
            <a:ln w="12700">
              <a:solidFill>
                <a:schemeClr val="tx1"/>
              </a:solidFill>
              <a:miter lim="800000"/>
              <a:headEnd/>
              <a:tailEnd/>
            </a:ln>
          </p:spPr>
        </p:pic>
        <p:sp>
          <p:nvSpPr>
            <p:cNvPr id="14" name="Rectangle 13"/>
            <p:cNvSpPr/>
            <p:nvPr/>
          </p:nvSpPr>
          <p:spPr>
            <a:xfrm>
              <a:off x="304800" y="381000"/>
              <a:ext cx="3554178" cy="461665"/>
            </a:xfrm>
            <a:prstGeom prst="rect">
              <a:avLst/>
            </a:prstGeom>
          </p:spPr>
          <p:txBody>
            <a:bodyPr wrap="none">
              <a:spAutoFit/>
            </a:bodyPr>
            <a:lstStyle/>
            <a:p>
              <a:r>
                <a:rPr lang="en-US" sz="2400" b="1" u="sng" dirty="0" smtClean="0"/>
                <a:t>Refraction Instruments</a:t>
              </a:r>
              <a:endParaRPr lang="ar-IQ" sz="2400" dirty="0"/>
            </a:p>
          </p:txBody>
        </p:sp>
        <p:sp>
          <p:nvSpPr>
            <p:cNvPr id="15" name="Rectangle 14"/>
            <p:cNvSpPr/>
            <p:nvPr/>
          </p:nvSpPr>
          <p:spPr>
            <a:xfrm>
              <a:off x="2895600" y="2971800"/>
              <a:ext cx="1885966" cy="369332"/>
            </a:xfrm>
            <a:prstGeom prst="rect">
              <a:avLst/>
            </a:prstGeom>
          </p:spPr>
          <p:txBody>
            <a:bodyPr wrap="none">
              <a:spAutoFit/>
            </a:bodyPr>
            <a:lstStyle/>
            <a:p>
              <a:r>
                <a:rPr lang="en-US" b="1" u="sng" dirty="0" smtClean="0"/>
                <a:t>Terraloc Mark-6</a:t>
              </a:r>
            </a:p>
          </p:txBody>
        </p:sp>
        <p:sp>
          <p:nvSpPr>
            <p:cNvPr id="16" name="Rectangle 15"/>
            <p:cNvSpPr/>
            <p:nvPr/>
          </p:nvSpPr>
          <p:spPr>
            <a:xfrm>
              <a:off x="1981200" y="6248400"/>
              <a:ext cx="1454244" cy="369332"/>
            </a:xfrm>
            <a:prstGeom prst="rect">
              <a:avLst/>
            </a:prstGeom>
          </p:spPr>
          <p:txBody>
            <a:bodyPr wrap="none">
              <a:spAutoFit/>
            </a:bodyPr>
            <a:lstStyle/>
            <a:p>
              <a:r>
                <a:rPr lang="en-US" b="1" u="sng" dirty="0" smtClean="0"/>
                <a:t>Geophones</a:t>
              </a:r>
              <a:endParaRPr lang="ar-IQ" dirty="0"/>
            </a:p>
          </p:txBody>
        </p:sp>
        <p:pic>
          <p:nvPicPr>
            <p:cNvPr id="17" name="Picture 1"/>
            <p:cNvPicPr>
              <a:picLocks noChangeAspect="1" noChangeArrowheads="1"/>
            </p:cNvPicPr>
            <p:nvPr/>
          </p:nvPicPr>
          <p:blipFill>
            <a:blip r:embed="rId5" cstate="print"/>
            <a:srcRect l="11818" t="5455" r="20909" b="-2424"/>
            <a:stretch>
              <a:fillRect/>
            </a:stretch>
          </p:blipFill>
          <p:spPr bwMode="auto">
            <a:xfrm>
              <a:off x="304800" y="1295400"/>
              <a:ext cx="2118680" cy="2290465"/>
            </a:xfrm>
            <a:prstGeom prst="rect">
              <a:avLst/>
            </a:prstGeom>
            <a:noFill/>
            <a:ln w="12700">
              <a:solidFill>
                <a:schemeClr val="tx1"/>
              </a:solidFill>
              <a:miter lim="800000"/>
              <a:headEnd/>
              <a:tailEnd/>
            </a:ln>
            <a:effectLst/>
          </p:spPr>
        </p:pic>
        <p:sp>
          <p:nvSpPr>
            <p:cNvPr id="18" name="Rectangle 17"/>
            <p:cNvSpPr/>
            <p:nvPr/>
          </p:nvSpPr>
          <p:spPr>
            <a:xfrm>
              <a:off x="457200" y="3200400"/>
              <a:ext cx="1885966" cy="369332"/>
            </a:xfrm>
            <a:prstGeom prst="rect">
              <a:avLst/>
            </a:prstGeom>
          </p:spPr>
          <p:txBody>
            <a:bodyPr wrap="none">
              <a:spAutoFit/>
            </a:bodyPr>
            <a:lstStyle/>
            <a:p>
              <a:r>
                <a:rPr lang="en-US" b="1" u="sng" dirty="0" smtClean="0"/>
                <a:t>Terraloc Mark-9</a:t>
              </a:r>
            </a:p>
          </p:txBody>
        </p:sp>
        <p:sp>
          <p:nvSpPr>
            <p:cNvPr id="19" name="Rectangle 2"/>
            <p:cNvSpPr>
              <a:spLocks noChangeArrowheads="1"/>
            </p:cNvSpPr>
            <p:nvPr/>
          </p:nvSpPr>
          <p:spPr bwMode="auto">
            <a:xfrm>
              <a:off x="5410200" y="5168949"/>
              <a:ext cx="35052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Arial" pitchFamily="34" charset="0"/>
                  <a:ea typeface="Times New Roman" pitchFamily="18" charset="0"/>
                  <a:cs typeface="Arial" pitchFamily="34" charset="0"/>
                </a:rPr>
                <a:t>   </a:t>
              </a:r>
              <a:endParaRPr kumimoji="0" lang="en-US" sz="2000" b="0" i="0" u="none" strike="noStrike" cap="none" normalizeH="0" baseline="0" dirty="0" smtClean="0">
                <a:ln>
                  <a:noFill/>
                </a:ln>
                <a:effectLst/>
                <a:latin typeface="Arial" pitchFamily="34" charset="0"/>
                <a:cs typeface="Arial" pitchFamily="34" charset="0"/>
              </a:endParaRPr>
            </a:p>
          </p:txBody>
        </p:sp>
        <p:pic>
          <p:nvPicPr>
            <p:cNvPr id="1026" name="Picture 2" descr="phone2"/>
            <p:cNvPicPr>
              <a:picLocks noChangeAspect="1" noChangeArrowheads="1"/>
            </p:cNvPicPr>
            <p:nvPr/>
          </p:nvPicPr>
          <p:blipFill>
            <a:blip r:embed="rId6" cstate="print"/>
            <a:srcRect/>
            <a:stretch>
              <a:fillRect/>
            </a:stretch>
          </p:blipFill>
          <p:spPr bwMode="auto">
            <a:xfrm>
              <a:off x="533400" y="3810000"/>
              <a:ext cx="1828800" cy="2324100"/>
            </a:xfrm>
            <a:prstGeom prst="rect">
              <a:avLst/>
            </a:prstGeom>
            <a:noFill/>
            <a:ln w="9525">
              <a:noFill/>
              <a:miter lim="800000"/>
              <a:headEnd/>
              <a:tailEnd/>
            </a:ln>
          </p:spPr>
        </p:pic>
        <p:pic>
          <p:nvPicPr>
            <p:cNvPr id="1027" name="Picture 3" descr="phone3"/>
            <p:cNvPicPr>
              <a:picLocks noChangeAspect="1" noChangeArrowheads="1"/>
            </p:cNvPicPr>
            <p:nvPr/>
          </p:nvPicPr>
          <p:blipFill>
            <a:blip r:embed="rId7" cstate="print"/>
            <a:srcRect/>
            <a:stretch>
              <a:fillRect/>
            </a:stretch>
          </p:blipFill>
          <p:spPr bwMode="auto">
            <a:xfrm>
              <a:off x="2667000" y="4343400"/>
              <a:ext cx="2588455" cy="17526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5800" y="1828800"/>
            <a:ext cx="8153400" cy="4221163"/>
          </a:xfrm>
        </p:spPr>
        <p:txBody>
          <a:bodyPr>
            <a:normAutofit/>
          </a:bodyPr>
          <a:lstStyle/>
          <a:p>
            <a:pPr marL="0" lvl="0" indent="0" algn="l">
              <a:lnSpc>
                <a:spcPct val="150000"/>
              </a:lnSpc>
              <a:buNone/>
            </a:pPr>
            <a:r>
              <a:rPr lang="en-US" sz="2400" i="1" dirty="0" smtClean="0">
                <a:solidFill>
                  <a:srgbClr val="C00000"/>
                </a:solidFill>
                <a:latin typeface="Arial" pitchFamily="34" charset="0"/>
                <a:ea typeface="Times New Roman" pitchFamily="18" charset="0"/>
                <a:cs typeface="Arial" pitchFamily="34" charset="0"/>
              </a:rPr>
              <a:t>Geophone </a:t>
            </a:r>
            <a:r>
              <a:rPr lang="en-US" sz="2400" b="0" dirty="0">
                <a:latin typeface="Arial" pitchFamily="34" charset="0"/>
                <a:ea typeface="Times New Roman" pitchFamily="18" charset="0"/>
                <a:cs typeface="Arial" pitchFamily="34" charset="0"/>
              </a:rPr>
              <a:t>is essentially only type of sensor used on land.  A geophone comprises a coil suspended from springs inside a magnet. When the ground vibrates in response to </a:t>
            </a:r>
            <a:br>
              <a:rPr lang="en-US" sz="2400" b="0" dirty="0">
                <a:latin typeface="Arial" pitchFamily="34" charset="0"/>
                <a:ea typeface="Times New Roman" pitchFamily="18" charset="0"/>
                <a:cs typeface="Arial" pitchFamily="34" charset="0"/>
              </a:rPr>
            </a:br>
            <a:r>
              <a:rPr lang="en-US" sz="2400" b="0" dirty="0">
                <a:latin typeface="Arial" pitchFamily="34" charset="0"/>
                <a:ea typeface="Times New Roman" pitchFamily="18" charset="0"/>
                <a:cs typeface="Arial" pitchFamily="34" charset="0"/>
              </a:rPr>
              <a:t>a passing seismic wave, the coil moves inside the magnet, producing a voltage, and thus a current, in the coil by induction</a:t>
            </a:r>
            <a:r>
              <a:rPr lang="en-US" b="0" dirty="0">
                <a:latin typeface="Arial" pitchFamily="34" charset="0"/>
                <a:ea typeface="Times New Roman" pitchFamily="18" charset="0"/>
                <a:cs typeface="Arial" pitchFamily="34" charset="0"/>
              </a:rPr>
              <a:t>.</a:t>
            </a:r>
            <a:r>
              <a:rPr lang="en-US" sz="1200" b="0" dirty="0">
                <a:latin typeface="Arial" pitchFamily="34" charset="0"/>
                <a:cs typeface="Arial" pitchFamily="34" charset="0"/>
              </a:rPr>
              <a:t> </a:t>
            </a:r>
            <a:endParaRPr lang="en-US" sz="3200" b="0" dirty="0">
              <a:latin typeface="Arial" pitchFamily="34" charset="0"/>
              <a:cs typeface="Arial" pitchFamily="34" charset="0"/>
            </a:endParaRPr>
          </a:p>
          <a:p>
            <a:endParaRPr lang="ar-IQ" sz="2400" dirty="0"/>
          </a:p>
        </p:txBody>
      </p:sp>
    </p:spTree>
    <p:extLst>
      <p:ext uri="{BB962C8B-B14F-4D97-AF65-F5344CB8AC3E}">
        <p14:creationId xmlns:p14="http://schemas.microsoft.com/office/powerpoint/2010/main" val="3976152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5410200" cy="461665"/>
          </a:xfrm>
          <a:prstGeom prst="rect">
            <a:avLst/>
          </a:prstGeom>
          <a:noFill/>
        </p:spPr>
        <p:txBody>
          <a:bodyPr wrap="square" rtlCol="0">
            <a:spAutoFit/>
          </a:bodyPr>
          <a:lstStyle/>
          <a:p>
            <a:r>
              <a:rPr lang="en-US" sz="2400" b="1" dirty="0" smtClean="0"/>
              <a:t>-</a:t>
            </a:r>
            <a:r>
              <a:rPr lang="en-US" sz="2400" b="1" u="sng" dirty="0" smtClean="0"/>
              <a:t>Applications of Refraction Method: </a:t>
            </a:r>
            <a:endParaRPr lang="en-US" sz="2400" b="1" u="sng" dirty="0"/>
          </a:p>
        </p:txBody>
      </p:sp>
      <p:sp>
        <p:nvSpPr>
          <p:cNvPr id="7" name="TextBox 6"/>
          <p:cNvSpPr txBox="1"/>
          <p:nvPr/>
        </p:nvSpPr>
        <p:spPr>
          <a:xfrm>
            <a:off x="450273" y="1295400"/>
            <a:ext cx="8541327" cy="5016758"/>
          </a:xfrm>
          <a:prstGeom prst="rect">
            <a:avLst/>
          </a:prstGeom>
          <a:noFill/>
        </p:spPr>
        <p:txBody>
          <a:bodyPr wrap="square" rtlCol="0">
            <a:spAutoFit/>
          </a:bodyPr>
          <a:lstStyle/>
          <a:p>
            <a:pPr>
              <a:lnSpc>
                <a:spcPct val="200000"/>
              </a:lnSpc>
              <a:buFont typeface="Arial" pitchFamily="34" charset="0"/>
              <a:buChar char="•"/>
            </a:pPr>
            <a:r>
              <a:rPr lang="en-US" sz="2000" b="1" dirty="0" smtClean="0"/>
              <a:t>Used as a reconnaissance tool where no information available about subsurface geology</a:t>
            </a:r>
          </a:p>
          <a:p>
            <a:pPr>
              <a:lnSpc>
                <a:spcPct val="200000"/>
              </a:lnSpc>
              <a:buFont typeface="Arial" pitchFamily="34" charset="0"/>
              <a:buChar char="•"/>
            </a:pPr>
            <a:r>
              <a:rPr lang="en-US" sz="2000" b="1" dirty="0" smtClean="0"/>
              <a:t>Geotechnical and Engineering application to determine depth to interface</a:t>
            </a:r>
          </a:p>
          <a:p>
            <a:pPr>
              <a:lnSpc>
                <a:spcPct val="200000"/>
              </a:lnSpc>
              <a:buFont typeface="Arial" pitchFamily="34" charset="0"/>
              <a:buChar char="•"/>
            </a:pPr>
            <a:r>
              <a:rPr lang="en-US" sz="2000" b="1" dirty="0" smtClean="0"/>
              <a:t>Detection of fracture zones in connection to ground water prospecting,</a:t>
            </a:r>
          </a:p>
          <a:p>
            <a:pPr>
              <a:lnSpc>
                <a:spcPct val="200000"/>
              </a:lnSpc>
              <a:buFont typeface="Arial" pitchFamily="34" charset="0"/>
              <a:buChar char="•"/>
            </a:pPr>
            <a:r>
              <a:rPr lang="en-US" sz="2000" b="1" dirty="0" smtClean="0"/>
              <a:t> Hazardous waste   disposal program </a:t>
            </a:r>
          </a:p>
          <a:p>
            <a:pPr>
              <a:lnSpc>
                <a:spcPct val="200000"/>
              </a:lnSpc>
              <a:buFont typeface="Arial" pitchFamily="34" charset="0"/>
              <a:buChar char="•"/>
            </a:pPr>
            <a:r>
              <a:rPr lang="en-US" sz="2000" b="1" dirty="0" smtClean="0"/>
              <a:t>Soil foundations</a:t>
            </a:r>
          </a:p>
          <a:p>
            <a:pPr>
              <a:lnSpc>
                <a:spcPct val="200000"/>
              </a:lnSpc>
              <a:buFont typeface="Arial" pitchFamily="34" charset="0"/>
              <a:buChar char="•"/>
            </a:pPr>
            <a:r>
              <a:rPr lang="en-US" sz="2000" b="1" dirty="0" smtClean="0"/>
              <a:t>Ground water table</a:t>
            </a:r>
          </a:p>
          <a:p>
            <a:pPr>
              <a:lnSpc>
                <a:spcPct val="200000"/>
              </a:lnSpc>
              <a:buFont typeface="Arial" pitchFamily="34" charset="0"/>
              <a:buChar char="•"/>
            </a:pPr>
            <a:r>
              <a:rPr lang="en-US" sz="2000" b="1" dirty="0" smtClean="0"/>
              <a:t> Determine depth of the Bedrock</a:t>
            </a:r>
          </a:p>
        </p:txBody>
      </p:sp>
    </p:spTree>
    <p:extLst>
      <p:ext uri="{BB962C8B-B14F-4D97-AF65-F5344CB8AC3E}">
        <p14:creationId xmlns:p14="http://schemas.microsoft.com/office/powerpoint/2010/main" val="3882827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24000" y="2514600"/>
            <a:ext cx="6172200" cy="1446550"/>
          </a:xfrm>
          <a:prstGeom prst="rect">
            <a:avLst/>
          </a:prstGeom>
        </p:spPr>
        <p:txBody>
          <a:bodyPr wrap="square">
            <a:spAutoFit/>
          </a:bodyPr>
          <a:lstStyle/>
          <a:p>
            <a:pPr algn="ctr"/>
            <a:r>
              <a:rPr lang="en-US" sz="4400" b="1" dirty="0"/>
              <a:t>Refraction  Theory </a:t>
            </a:r>
            <a:endParaRPr lang="en-US" sz="4400" b="1" dirty="0" smtClean="0"/>
          </a:p>
          <a:p>
            <a:pPr algn="ctr"/>
            <a:r>
              <a:rPr lang="en-US" sz="4400" b="1" dirty="0" smtClean="0"/>
              <a:t>Lecture 2</a:t>
            </a:r>
            <a:endParaRPr lang="en-US" sz="4400" b="1" dirty="0"/>
          </a:p>
        </p:txBody>
      </p:sp>
    </p:spTree>
    <p:extLst>
      <p:ext uri="{BB962C8B-B14F-4D97-AF65-F5344CB8AC3E}">
        <p14:creationId xmlns:p14="http://schemas.microsoft.com/office/powerpoint/2010/main" val="1910985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457200"/>
            <a:ext cx="8534400" cy="369332"/>
          </a:xfrm>
          <a:prstGeom prst="rect">
            <a:avLst/>
          </a:prstGeom>
        </p:spPr>
        <p:txBody>
          <a:bodyPr wrap="square">
            <a:spAutoFit/>
          </a:bodyPr>
          <a:lstStyle/>
          <a:p>
            <a:pPr algn="just"/>
            <a:r>
              <a:rPr lang="en-US" dirty="0" smtClean="0"/>
              <a:t>      </a:t>
            </a:r>
          </a:p>
        </p:txBody>
      </p:sp>
      <p:grpSp>
        <p:nvGrpSpPr>
          <p:cNvPr id="2" name="Group 9"/>
          <p:cNvGrpSpPr/>
          <p:nvPr/>
        </p:nvGrpSpPr>
        <p:grpSpPr>
          <a:xfrm>
            <a:off x="706576" y="0"/>
            <a:ext cx="8361224" cy="6741076"/>
            <a:chOff x="278422" y="155121"/>
            <a:chExt cx="8591350" cy="6051398"/>
          </a:xfrm>
        </p:grpSpPr>
        <p:sp>
          <p:nvSpPr>
            <p:cNvPr id="7" name="Rectangle 6"/>
            <p:cNvSpPr/>
            <p:nvPr/>
          </p:nvSpPr>
          <p:spPr>
            <a:xfrm>
              <a:off x="304800" y="633948"/>
              <a:ext cx="8382000" cy="369332"/>
            </a:xfrm>
            <a:prstGeom prst="rect">
              <a:avLst/>
            </a:prstGeom>
          </p:spPr>
          <p:txBody>
            <a:bodyPr wrap="square">
              <a:spAutoFit/>
            </a:bodyPr>
            <a:lstStyle/>
            <a:p>
              <a:endParaRPr lang="ar-IQ" dirty="0"/>
            </a:p>
          </p:txBody>
        </p:sp>
        <p:sp>
          <p:nvSpPr>
            <p:cNvPr id="9" name="Rectangle 3"/>
            <p:cNvSpPr>
              <a:spLocks noChangeArrowheads="1"/>
            </p:cNvSpPr>
            <p:nvPr/>
          </p:nvSpPr>
          <p:spPr bwMode="auto">
            <a:xfrm>
              <a:off x="278422" y="155121"/>
              <a:ext cx="8591350" cy="6051398"/>
            </a:xfrm>
            <a:prstGeom prst="rect">
              <a:avLst/>
            </a:prstGeom>
            <a:noFill/>
            <a:ln w="9525">
              <a:noFill/>
              <a:miter lim="800000"/>
              <a:headEnd/>
              <a:tailEnd/>
            </a:ln>
          </p:spPr>
          <p:txBody>
            <a:bodyPr wrap="square">
              <a:spAutoFit/>
            </a:bodyPr>
            <a:lstStyle/>
            <a:p>
              <a:pPr algn="just"/>
              <a:r>
                <a:rPr lang="en-US" sz="2800" b="1" u="sng" dirty="0" smtClean="0"/>
                <a:t>Refraction  Theory </a:t>
              </a:r>
            </a:p>
            <a:p>
              <a:pPr algn="just">
                <a:lnSpc>
                  <a:spcPct val="150000"/>
                </a:lnSpc>
              </a:pPr>
              <a:r>
                <a:rPr lang="en-US" sz="2000" dirty="0" smtClean="0"/>
                <a:t>     </a:t>
              </a:r>
              <a:r>
                <a:rPr lang="en-US" sz="2400" b="1" dirty="0" smtClean="0"/>
                <a:t>In particular, seismic refraction surveys can provide rapid and a valuable technique to control and solve many problems underneath the ground surface.</a:t>
              </a:r>
            </a:p>
            <a:p>
              <a:pPr algn="just">
                <a:lnSpc>
                  <a:spcPct val="150000"/>
                </a:lnSpc>
              </a:pPr>
              <a:r>
                <a:rPr lang="en-US" sz="2400" b="1" dirty="0" smtClean="0"/>
                <a:t>     It based on </a:t>
              </a:r>
              <a:r>
                <a:rPr lang="en-US" sz="2400" b="1" dirty="0"/>
                <a:t>the measurement of the travel time of seismic waves refracted at the interfaces between subsurface layers of different velocity</a:t>
              </a:r>
              <a:r>
                <a:rPr lang="en-US" sz="2400" b="1" dirty="0" smtClean="0"/>
                <a:t>. </a:t>
              </a:r>
            </a:p>
            <a:p>
              <a:pPr>
                <a:lnSpc>
                  <a:spcPct val="150000"/>
                </a:lnSpc>
              </a:pPr>
              <a:r>
                <a:rPr lang="en-US" sz="2400" b="1" u="sng" dirty="0" smtClean="0"/>
                <a:t>Seismic energy </a:t>
              </a:r>
              <a:r>
                <a:rPr lang="en-US" sz="2400" b="1" dirty="0" smtClean="0"/>
                <a:t/>
              </a:r>
              <a:br>
                <a:rPr lang="en-US" sz="2400" b="1" dirty="0" smtClean="0"/>
              </a:br>
              <a:r>
                <a:rPr lang="en-US" sz="2400" b="1" dirty="0" smtClean="0"/>
                <a:t>(P and S waves) are generated by </a:t>
              </a:r>
              <a:r>
                <a:rPr lang="en-US" sz="2400" b="1" dirty="0"/>
                <a:t>a source </a:t>
              </a:r>
              <a:r>
                <a:rPr lang="en-US" sz="2400" b="1" dirty="0" smtClean="0"/>
                <a:t>located on the surface (hammer</a:t>
              </a:r>
              <a:r>
                <a:rPr lang="en-US" sz="2400" b="1" dirty="0"/>
                <a:t>, weight drop or small explosive charge</a:t>
              </a:r>
              <a:r>
                <a:rPr lang="en-US" sz="2400" b="1" dirty="0" smtClean="0"/>
                <a:t>), propagate through the soil and rock, and are recorded by geophones at known distances from the source.</a:t>
              </a:r>
              <a:endParaRPr lang="en-US" sz="2400" b="1"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2860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762000"/>
            <a:ext cx="981075" cy="352425"/>
          </a:xfrm>
          <a:prstGeom prst="rect">
            <a:avLst/>
          </a:prstGeom>
          <a:noFill/>
        </p:spPr>
      </p:pic>
      <p:pic>
        <p:nvPicPr>
          <p:cNvPr id="204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1114425"/>
            <a:ext cx="723900" cy="295275"/>
          </a:xfrm>
          <a:prstGeom prst="rect">
            <a:avLst/>
          </a:prstGeom>
          <a:noFill/>
        </p:spPr>
      </p:pic>
      <p:sp>
        <p:nvSpPr>
          <p:cNvPr id="2053" name="Rectangle 5"/>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28600" algn="l" defTabSz="914400" rtl="1" eaLnBrk="1" fontAlgn="base" latinLnBrk="0" hangingPunct="1">
              <a:lnSpc>
                <a:spcPct val="100000"/>
              </a:lnSpc>
              <a:spcBef>
                <a:spcPct val="0"/>
              </a:spcBef>
              <a:spcAft>
                <a:spcPct val="0"/>
              </a:spcAft>
              <a:buClrTx/>
              <a:buSzTx/>
              <a:buFontTx/>
              <a:buNone/>
              <a:tabLst>
                <a:tab pos="2124075" algn="l"/>
              </a:tabLst>
            </a:pPr>
            <a:r>
              <a:rPr kumimoji="0" lang="en-US" sz="2000" b="0" i="0" u="none" strike="noStrike" cap="none" normalizeH="0" baseline="0" smtClean="0">
                <a:ln>
                  <a:noFill/>
                </a:ln>
                <a:solidFill>
                  <a:srgbClr val="FFFFFF"/>
                </a:solidFill>
                <a:effectLst/>
                <a:latin typeface="Arial" pitchFamily="34" charset="0"/>
                <a:ea typeface="Times New Roman" pitchFamily="18" charset="0"/>
                <a:cs typeface="Arial" pitchFamily="34" charset="0"/>
              </a:rPr>
              <a:t> </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tab pos="2124075"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2" descr="headwa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962400"/>
            <a:ext cx="8534400" cy="26955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723900" y="1524000"/>
            <a:ext cx="7772400" cy="114300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pPr algn="just"/>
            <a:endParaRPr lang="en-US" sz="1600" dirty="0">
              <a:latin typeface="+mn-lt"/>
            </a:endParaRPr>
          </a:p>
        </p:txBody>
      </p:sp>
      <p:sp>
        <p:nvSpPr>
          <p:cNvPr id="12" name="Rectangle 11"/>
          <p:cNvSpPr/>
          <p:nvPr/>
        </p:nvSpPr>
        <p:spPr>
          <a:xfrm>
            <a:off x="0" y="261890"/>
            <a:ext cx="8991600" cy="4151393"/>
          </a:xfrm>
          <a:prstGeom prst="rect">
            <a:avLst/>
          </a:prstGeom>
        </p:spPr>
        <p:txBody>
          <a:bodyPr wrap="square">
            <a:spAutoFit/>
          </a:bodyPr>
          <a:lstStyle/>
          <a:p>
            <a:pPr algn="just">
              <a:lnSpc>
                <a:spcPct val="150000"/>
              </a:lnSpc>
            </a:pPr>
            <a:r>
              <a:rPr lang="en-US" dirty="0" smtClean="0"/>
              <a:t>    </a:t>
            </a:r>
            <a:r>
              <a:rPr lang="en-US" sz="2000" b="1" dirty="0" smtClean="0"/>
              <a:t>Seismic refraction is mainly depends on the Snell's law. Since the critical angle is equals 90 degree and then the critically refracted waves pass the interface between two media have velocities V1 and V2. When the seismic wave front encounters an interface where seismic velocity drastically increases, a portion of the wave critically refracts at the interface, traveling laterally along higher velocity layers. Due to a compressional stresses existed along the interface boundary, a portion of the wave front returns to the surface as totally reflected waves.</a:t>
            </a:r>
          </a:p>
          <a:p>
            <a:pPr algn="just">
              <a:lnSpc>
                <a:spcPct val="150000"/>
              </a:lnSpc>
            </a:pPr>
            <a:endParaRPr lang="en-US" sz="2000" dirty="0" smtClean="0"/>
          </a:p>
          <a:p>
            <a:pPr algn="just">
              <a:lnSpc>
                <a:spcPct val="150000"/>
              </a:lnSpc>
            </a:pPr>
            <a:endParaRPr lang="ar-IQ"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17768CEBEC93468D649EB68D7EA409" ma:contentTypeVersion="0" ma:contentTypeDescription="Create a new document." ma:contentTypeScope="" ma:versionID="1a0617eadc2c1541e107c50ecb014d7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8B78601-0D1C-4537-B788-ABEDD5AF8FEB}">
  <ds:schemaRefs>
    <ds:schemaRef ds:uri="http://schemas.microsoft.com/sharepoint/v3/contenttype/forms"/>
  </ds:schemaRefs>
</ds:datastoreItem>
</file>

<file path=customXml/itemProps2.xml><?xml version="1.0" encoding="utf-8"?>
<ds:datastoreItem xmlns:ds="http://schemas.openxmlformats.org/officeDocument/2006/customXml" ds:itemID="{DEABB22B-79D5-45B7-A8C4-871BD015BC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7CB0459-1D94-4EF2-B8E4-AACF4518EBDD}">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Organic</Template>
  <TotalTime>7589</TotalTime>
  <Words>574</Words>
  <Application>Microsoft Office PowerPoint</Application>
  <PresentationFormat>On-screen Show (4:3)</PresentationFormat>
  <Paragraphs>53</Paragraphs>
  <Slides>11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&amp;quot</vt:lpstr>
      <vt:lpstr>Arial</vt:lpstr>
      <vt:lpstr>Calibri</vt:lpstr>
      <vt:lpstr>Garamond</vt:lpstr>
      <vt:lpstr>noto serif jp</vt:lpstr>
      <vt:lpstr>Open Sans</vt:lpstr>
      <vt:lpstr>Times New Roman</vt:lpstr>
      <vt:lpstr>Organic</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uua</dc:creator>
  <cp:lastModifiedBy>ALI SAHIUNY</cp:lastModifiedBy>
  <cp:revision>304</cp:revision>
  <dcterms:created xsi:type="dcterms:W3CDTF">2007-11-03T11:38:12Z</dcterms:created>
  <dcterms:modified xsi:type="dcterms:W3CDTF">2020-06-05T22:54:36Z</dcterms:modified>
</cp:coreProperties>
</file>